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1" r:id="rId5"/>
    <p:sldId id="258" r:id="rId6"/>
    <p:sldId id="260" r:id="rId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A2DE-9349-4897-A6B4-6F50464D15BC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A37D5-1A8E-4374-9609-9A998D3764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A37D5-1A8E-4374-9609-9A998D3764B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24E0E1EF-92C7-4BD1-9AE0-59B37565CE1B@multi.box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C78ACDB4-C3FF-4129-8823-E56CE122BD95" descr="cid:24E0E1EF-92C7-4BD1-9AE0-59B37565CE1B@multi.box"/>
          <p:cNvPicPr/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79912" y="6238875"/>
            <a:ext cx="1438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24E0E1EF-92C7-4BD1-9AE0-59B37565CE1B@multi.box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003D-BB7D-456F-8FD7-EA09C50B176E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0F44-80FA-4FCC-8B12-C91D09D31AB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C78ACDB4-C3FF-4129-8823-E56CE122BD95" descr="cid:24E0E1EF-92C7-4BD1-9AE0-59B37565CE1B@multi.box"/>
          <p:cNvPicPr/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3779912" y="6238875"/>
            <a:ext cx="1438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b="1" cap="all" dirty="0"/>
              <a:t>Wir </a:t>
            </a:r>
            <a:r>
              <a:rPr lang="de-DE" b="1" cap="all" dirty="0" smtClean="0"/>
              <a:t>weben </a:t>
            </a:r>
            <a:r>
              <a:rPr lang="de-DE" b="1" cap="all" dirty="0"/>
              <a:t>mit. Netzwerken</a:t>
            </a:r>
            <a:r>
              <a:rPr lang="de-DE" dirty="0"/>
              <a:t/>
            </a:r>
            <a:br>
              <a:rPr lang="de-DE" dirty="0"/>
            </a:br>
            <a:r>
              <a:rPr lang="de-DE" i="1" dirty="0" smtClean="0"/>
              <a:t>KIRCHENGEMEINDEN WIRKEN IM GEMEINWESEN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920880" cy="2137792"/>
          </a:xfrm>
        </p:spPr>
        <p:txBody>
          <a:bodyPr/>
          <a:lstStyle/>
          <a:p>
            <a:pPr algn="l"/>
            <a:r>
              <a:rPr lang="de-DE" dirty="0" smtClean="0"/>
              <a:t>Sorge in Zeiten gesellschaftlicher Unsicherheit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250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weben mit. Netzwerken – </a:t>
            </a:r>
            <a:r>
              <a:rPr lang="de-DE" sz="1200" b="1" dirty="0" smtClean="0"/>
              <a:t>Download 2</a:t>
            </a:r>
            <a:r>
              <a:rPr lang="de-DE" sz="1200" dirty="0" smtClean="0"/>
              <a:t>  </a:t>
            </a:r>
            <a:endParaRPr lang="de-DE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Sorge in Zeiten gesellschaftlicher Unsicherheit</a:t>
            </a:r>
            <a:endParaRPr lang="de-DE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i="1" dirty="0"/>
              <a:t>„Sorgen (</a:t>
            </a:r>
            <a:r>
              <a:rPr lang="de-DE" b="1" i="1" dirty="0" err="1"/>
              <a:t>caring</a:t>
            </a:r>
            <a:r>
              <a:rPr lang="de-DE" b="1" i="1" dirty="0"/>
              <a:t>) ist </a:t>
            </a:r>
            <a:r>
              <a:rPr lang="de-DE" b="1" i="1" dirty="0" smtClean="0"/>
              <a:t>die Aktivität</a:t>
            </a:r>
            <a:r>
              <a:rPr lang="de-DE" b="1" i="1" dirty="0"/>
              <a:t>, die </a:t>
            </a:r>
            <a:r>
              <a:rPr lang="de-DE" b="1" i="1" dirty="0" smtClean="0"/>
              <a:t>alles umfasst</a:t>
            </a:r>
            <a:r>
              <a:rPr lang="de-DE" b="1" i="1" dirty="0"/>
              <a:t>, was wir tun, </a:t>
            </a:r>
            <a:r>
              <a:rPr lang="de-DE" b="1" i="1" dirty="0" smtClean="0"/>
              <a:t>um unsere </a:t>
            </a:r>
            <a:r>
              <a:rPr lang="de-DE" b="1" i="1" dirty="0"/>
              <a:t>‚Welt‘ zu </a:t>
            </a:r>
            <a:r>
              <a:rPr lang="de-DE" b="1" i="1" dirty="0" smtClean="0"/>
              <a:t>erhalten, fortbestehen </a:t>
            </a:r>
            <a:r>
              <a:rPr lang="de-DE" b="1" i="1" dirty="0"/>
              <a:t>zu </a:t>
            </a:r>
            <a:r>
              <a:rPr lang="de-DE" b="1" i="1" dirty="0" smtClean="0"/>
              <a:t>lassen und </a:t>
            </a:r>
            <a:r>
              <a:rPr lang="de-DE" b="1" i="1" dirty="0"/>
              <a:t>zu reparieren, so </a:t>
            </a:r>
            <a:r>
              <a:rPr lang="de-DE" b="1" i="1" dirty="0" smtClean="0"/>
              <a:t>dass wir </a:t>
            </a:r>
            <a:r>
              <a:rPr lang="de-DE" b="1" i="1" dirty="0"/>
              <a:t>in ihr so gut </a:t>
            </a:r>
            <a:r>
              <a:rPr lang="de-DE" b="1" i="1" dirty="0" smtClean="0"/>
              <a:t>wie möglich </a:t>
            </a:r>
            <a:r>
              <a:rPr lang="de-DE" b="1" i="1" dirty="0"/>
              <a:t>leben können.“</a:t>
            </a:r>
          </a:p>
          <a:p>
            <a:pPr>
              <a:buNone/>
            </a:pPr>
            <a:r>
              <a:rPr lang="de-DE" sz="1700" b="1" i="1" dirty="0"/>
              <a:t>Joan C. </a:t>
            </a:r>
            <a:r>
              <a:rPr lang="de-DE" sz="1700" b="1" i="1" dirty="0" err="1"/>
              <a:t>Tronto</a:t>
            </a:r>
            <a:r>
              <a:rPr lang="de-DE" sz="1700" b="1" i="1" dirty="0"/>
              <a:t>: </a:t>
            </a:r>
            <a:r>
              <a:rPr lang="de-DE" sz="1700" b="1" i="1" dirty="0" err="1"/>
              <a:t>Caring</a:t>
            </a:r>
            <a:r>
              <a:rPr lang="de-DE" sz="1700" b="1" i="1" dirty="0"/>
              <a:t> </a:t>
            </a:r>
            <a:r>
              <a:rPr lang="de-DE" sz="1700" b="1" i="1" dirty="0" smtClean="0"/>
              <a:t>Democracy. </a:t>
            </a:r>
            <a:r>
              <a:rPr lang="en-US" sz="1700" b="1" i="1" dirty="0" smtClean="0"/>
              <a:t>NY </a:t>
            </a:r>
            <a:r>
              <a:rPr lang="en-US" sz="1700" b="1" i="1" dirty="0"/>
              <a:t>University Press </a:t>
            </a:r>
            <a:r>
              <a:rPr lang="en-US" sz="1700" b="1" i="1" dirty="0" smtClean="0"/>
              <a:t>2013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250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weben mit. Netzwerken – </a:t>
            </a:r>
            <a:r>
              <a:rPr lang="de-DE" sz="1200" b="1" dirty="0" smtClean="0"/>
              <a:t>Download 2</a:t>
            </a:r>
            <a:r>
              <a:rPr lang="de-DE" sz="1200" dirty="0" smtClean="0"/>
              <a:t>  </a:t>
            </a:r>
            <a:endParaRPr lang="de-DE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Sorge in Zeiten gesellschaftlicher Unsicherheit</a:t>
            </a:r>
            <a:endParaRPr lang="de-DE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gesellschaftliche Unsicherheiten</a:t>
            </a:r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sz="2600" dirty="0" smtClean="0"/>
              <a:t>Ökologische Katastrophen</a:t>
            </a:r>
          </a:p>
          <a:p>
            <a:pPr>
              <a:buFontTx/>
              <a:buChar char="-"/>
            </a:pPr>
            <a:r>
              <a:rPr lang="de-DE" sz="2600" dirty="0" smtClean="0"/>
              <a:t>Soziale Katastrophen (Krieg, Flucht, Hunger…)</a:t>
            </a:r>
          </a:p>
          <a:p>
            <a:pPr>
              <a:buFontTx/>
              <a:buChar char="-"/>
            </a:pPr>
            <a:r>
              <a:rPr lang="de-DE" sz="2600" dirty="0" smtClean="0"/>
              <a:t>Demografischer Wandel</a:t>
            </a:r>
          </a:p>
          <a:p>
            <a:pPr>
              <a:buFontTx/>
              <a:buChar char="-"/>
            </a:pPr>
            <a:r>
              <a:rPr lang="de-DE" sz="2600" dirty="0" smtClean="0"/>
              <a:t>Armut</a:t>
            </a:r>
          </a:p>
          <a:p>
            <a:pPr>
              <a:buFontTx/>
              <a:buChar char="-"/>
            </a:pPr>
            <a:r>
              <a:rPr lang="de-DE" sz="2600" dirty="0" smtClean="0"/>
              <a:t>…</a:t>
            </a: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i="1" dirty="0" smtClean="0"/>
              <a:t>„Offenbar können wir die Realität</a:t>
            </a:r>
          </a:p>
          <a:p>
            <a:pPr>
              <a:buNone/>
            </a:pPr>
            <a:r>
              <a:rPr lang="de-DE" i="1" dirty="0" smtClean="0"/>
              <a:t>heute nicht mehr nach unseren</a:t>
            </a:r>
          </a:p>
          <a:p>
            <a:pPr>
              <a:buNone/>
            </a:pPr>
            <a:r>
              <a:rPr lang="de-DE" i="1" dirty="0" smtClean="0"/>
              <a:t>eigenen Wünschen kneten und</a:t>
            </a:r>
          </a:p>
          <a:p>
            <a:pPr>
              <a:buNone/>
            </a:pPr>
            <a:r>
              <a:rPr lang="de-DE" i="1" dirty="0" smtClean="0"/>
              <a:t>formen, sie steht uns vielmehr</a:t>
            </a:r>
          </a:p>
          <a:p>
            <a:pPr>
              <a:buNone/>
            </a:pPr>
            <a:r>
              <a:rPr lang="de-DE" i="1" dirty="0" smtClean="0"/>
              <a:t>massiv und träge, undurchsichtig,</a:t>
            </a:r>
          </a:p>
          <a:p>
            <a:pPr>
              <a:buNone/>
            </a:pPr>
            <a:r>
              <a:rPr lang="de-DE" i="1" dirty="0" smtClean="0"/>
              <a:t>undurchdringlich und</a:t>
            </a:r>
          </a:p>
          <a:p>
            <a:pPr>
              <a:buNone/>
            </a:pPr>
            <a:r>
              <a:rPr lang="de-DE" i="1" dirty="0" smtClean="0"/>
              <a:t>unüberwindlich gegenüber, stur</a:t>
            </a:r>
          </a:p>
          <a:p>
            <a:pPr>
              <a:buNone/>
            </a:pPr>
            <a:r>
              <a:rPr lang="de-DE" i="1" dirty="0" smtClean="0"/>
              <a:t>und unempfänglich für unser</a:t>
            </a:r>
          </a:p>
          <a:p>
            <a:pPr>
              <a:buNone/>
            </a:pPr>
            <a:r>
              <a:rPr lang="de-DE" i="1" dirty="0" smtClean="0"/>
              <a:t>Wollen und immun gegen alle</a:t>
            </a:r>
          </a:p>
          <a:p>
            <a:pPr>
              <a:buNone/>
            </a:pPr>
            <a:r>
              <a:rPr lang="de-DE" i="1" dirty="0" smtClean="0"/>
              <a:t>Versuche, unser Zusammenleben</a:t>
            </a:r>
          </a:p>
          <a:p>
            <a:pPr>
              <a:buNone/>
            </a:pPr>
            <a:r>
              <a:rPr lang="de-DE" i="1" dirty="0" smtClean="0"/>
              <a:t>menschlicher zu gestalten.“</a:t>
            </a:r>
          </a:p>
          <a:p>
            <a:pPr>
              <a:buNone/>
            </a:pPr>
            <a:r>
              <a:rPr lang="de-DE" dirty="0" smtClean="0"/>
              <a:t>Zygmunt </a:t>
            </a:r>
            <a:r>
              <a:rPr lang="de-DE" dirty="0" err="1" smtClean="0"/>
              <a:t>Bauman</a:t>
            </a:r>
            <a:r>
              <a:rPr lang="de-DE" dirty="0" smtClean="0"/>
              <a:t>, 2007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7250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weben mit. Netzwerken – </a:t>
            </a:r>
            <a:r>
              <a:rPr lang="de-DE" sz="1200" b="1" dirty="0" smtClean="0"/>
              <a:t>Download 2</a:t>
            </a:r>
            <a:r>
              <a:rPr lang="de-DE" sz="1200" dirty="0" smtClean="0"/>
              <a:t>  </a:t>
            </a:r>
            <a:endParaRPr lang="de-DE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>
                <a:solidFill>
                  <a:schemeClr val="tx1">
                    <a:tint val="75000"/>
                  </a:schemeClr>
                </a:solidFill>
              </a:rPr>
              <a:t>Sorge in Zeiten gesellschaftlicher Unsicherheit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412776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200" b="1" dirty="0" smtClean="0"/>
              <a:t>Sorge-Themen der Menschen sind:</a:t>
            </a:r>
          </a:p>
          <a:p>
            <a:r>
              <a:rPr lang="de-DE" sz="1200" dirty="0" smtClean="0"/>
              <a:t>Rente </a:t>
            </a:r>
          </a:p>
          <a:p>
            <a:r>
              <a:rPr lang="de-DE" sz="1200" dirty="0" smtClean="0"/>
              <a:t>Wohnen</a:t>
            </a:r>
          </a:p>
          <a:p>
            <a:r>
              <a:rPr lang="de-DE" sz="1200" dirty="0" smtClean="0"/>
              <a:t>Mobilität</a:t>
            </a:r>
          </a:p>
          <a:p>
            <a:r>
              <a:rPr lang="de-DE" sz="1200" dirty="0" smtClean="0"/>
              <a:t>Gesundheit</a:t>
            </a:r>
          </a:p>
          <a:p>
            <a:endParaRPr lang="de-DE" sz="1200" dirty="0" smtClean="0"/>
          </a:p>
          <a:p>
            <a:pPr>
              <a:buNone/>
            </a:pPr>
            <a:r>
              <a:rPr lang="de-DE" sz="1200" b="1" dirty="0" smtClean="0"/>
              <a:t>Diese Sorge-Themen brauchen Rahmen:</a:t>
            </a:r>
          </a:p>
          <a:p>
            <a:r>
              <a:rPr lang="de-DE" sz="1200" dirty="0" smtClean="0"/>
              <a:t>Lebensqualität </a:t>
            </a:r>
          </a:p>
          <a:p>
            <a:r>
              <a:rPr lang="de-DE" sz="1200" dirty="0" smtClean="0"/>
              <a:t>Wahrnehmung von Endlichkeit </a:t>
            </a:r>
          </a:p>
          <a:p>
            <a:r>
              <a:rPr lang="de-DE" sz="1200" dirty="0" smtClean="0"/>
              <a:t>Die Frage nach gutem Leben</a:t>
            </a:r>
          </a:p>
          <a:p>
            <a:endParaRPr lang="de-DE" sz="1200" b="1" dirty="0" smtClean="0"/>
          </a:p>
          <a:p>
            <a:pPr>
              <a:buNone/>
            </a:pPr>
            <a:r>
              <a:rPr lang="de-DE" sz="1200" b="1" dirty="0" smtClean="0"/>
              <a:t>Diese Sorge-Themen brauchen Räume:</a:t>
            </a:r>
          </a:p>
          <a:p>
            <a:r>
              <a:rPr lang="de-DE" sz="1200" dirty="0" smtClean="0"/>
              <a:t>Räume, in denen sich biografische Erfahrungen strukturieren lassen dienen der  Integration. (Gottesdienste; Bildungsarbeit)  </a:t>
            </a:r>
          </a:p>
          <a:p>
            <a:r>
              <a:rPr lang="de-DE" sz="1200" dirty="0" smtClean="0"/>
              <a:t>Räume, in denen Engagement sich organisieren kann und Begleitung erfährt.</a:t>
            </a:r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r>
              <a:rPr lang="de-DE" sz="1200" b="1" dirty="0" smtClean="0"/>
              <a:t>Diese Sorge-Themen brauchen Kirche:</a:t>
            </a:r>
          </a:p>
          <a:p>
            <a:r>
              <a:rPr lang="de-DE" sz="1200" dirty="0" smtClean="0"/>
              <a:t>Kirche achtet auf die Verantwortung der Kommune</a:t>
            </a:r>
          </a:p>
          <a:p>
            <a:r>
              <a:rPr lang="de-DE" sz="1200" dirty="0" smtClean="0"/>
              <a:t>Kirche verhandelt die Rolle der Älteren und der Kinder in der Gesellschaft</a:t>
            </a:r>
          </a:p>
          <a:p>
            <a:endParaRPr lang="de-DE" sz="12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200" b="1" dirty="0" smtClean="0"/>
              <a:t>Für diese Themen braucht es eine veränderte Kirche:</a:t>
            </a:r>
          </a:p>
          <a:p>
            <a:r>
              <a:rPr lang="de-DE" sz="1200" dirty="0" smtClean="0"/>
              <a:t>Sie nimmt ihr Engagement in der Zivilgesellschaft als kirchliches Wirken wahr ( Abschied vom Gegenüber der Bürgergemeinde und Christengemeinde)</a:t>
            </a:r>
          </a:p>
          <a:p>
            <a:r>
              <a:rPr lang="de-DE" sz="1200" dirty="0" smtClean="0"/>
              <a:t>Sie muss sichtbar bleiben (Kirchtürme, Wertediskussionen, politische Diskussionen)</a:t>
            </a:r>
          </a:p>
          <a:p>
            <a:r>
              <a:rPr lang="de-DE" sz="1200" dirty="0" smtClean="0"/>
              <a:t>Sie versteht ihre eigenen Räume als öffentliche Räume. Gemeindehaus als Bürgerzentrum  (Dialoge, Kontakte, Prozesse können hier entstehen)</a:t>
            </a:r>
          </a:p>
          <a:p>
            <a:r>
              <a:rPr lang="de-DE" sz="1200" dirty="0" smtClean="0"/>
              <a:t>Sie braucht verändertes, vernetztes Denken (bisheriges Problem: Denken in Sektionen)</a:t>
            </a:r>
          </a:p>
          <a:p>
            <a:r>
              <a:rPr lang="de-DE" sz="1200" dirty="0" smtClean="0"/>
              <a:t>Sie braucht Kooperationen über die Gemeindegrenze hinaus </a:t>
            </a:r>
          </a:p>
          <a:p>
            <a:r>
              <a:rPr lang="de-DE" sz="1200" dirty="0" smtClean="0"/>
              <a:t>Sie braucht eine sprachfähige Theologie für den Alltag</a:t>
            </a:r>
          </a:p>
          <a:p>
            <a:r>
              <a:rPr lang="de-DE" sz="1200" dirty="0" smtClean="0"/>
              <a:t>Sie braucht Themenhüter, damit in der Vielfalt und Schnelllebigkeit der Themen nicht das Wichtige verloren geht. </a:t>
            </a:r>
          </a:p>
          <a:p>
            <a:r>
              <a:rPr lang="de-DE" sz="1200" dirty="0" smtClean="0"/>
              <a:t>Sie muss Helfen als theologisches Problem angehen: Jesus als der Geschlagene bedeutet: Helfen auf Grund von Not. Hilfemotivation auf Grund von Not reicht nicht mehr aus. </a:t>
            </a:r>
          </a:p>
          <a:p>
            <a:pPr>
              <a:buNone/>
            </a:pPr>
            <a:r>
              <a:rPr lang="de-DE" sz="1200" dirty="0" smtClean="0"/>
              <a:t>	</a:t>
            </a:r>
            <a:r>
              <a:rPr lang="de-DE" sz="1200" dirty="0" err="1" smtClean="0"/>
              <a:t>Caring</a:t>
            </a:r>
            <a:r>
              <a:rPr lang="de-DE" sz="1200" dirty="0" smtClean="0"/>
              <a:t> Community (sorgende Gemeinde) ist die Vision vom guten Leben für alle.  </a:t>
            </a: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327250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weben mit. Netzwerken – </a:t>
            </a:r>
            <a:r>
              <a:rPr lang="de-DE" sz="1200" b="1" dirty="0" smtClean="0"/>
              <a:t>Download 2</a:t>
            </a:r>
            <a:r>
              <a:rPr lang="de-DE" sz="1200" dirty="0" smtClean="0"/>
              <a:t>  </a:t>
            </a:r>
            <a:endParaRPr lang="de-DE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Sorge in Zeiten gesellschaftlicher Unsicherheit</a:t>
            </a:r>
            <a:endParaRPr lang="de-DE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Institutionen lösen die Sorgen der Menschen nicht mehr ausreichend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4176464" cy="3951288"/>
          </a:xfrm>
        </p:spPr>
        <p:txBody>
          <a:bodyPr>
            <a:noAutofit/>
          </a:bodyPr>
          <a:lstStyle/>
          <a:p>
            <a:pPr marL="180975" indent="-180975"/>
            <a:r>
              <a:rPr lang="de-DE" sz="1400" dirty="0"/>
              <a:t>Reproduktion alter </a:t>
            </a:r>
            <a:r>
              <a:rPr lang="de-DE" sz="1400" dirty="0" smtClean="0"/>
              <a:t>Muster - „mehr vom </a:t>
            </a:r>
            <a:r>
              <a:rPr lang="de-DE" sz="1400" dirty="0"/>
              <a:t>Gleichen“ </a:t>
            </a:r>
            <a:r>
              <a:rPr lang="de-DE" sz="1400" dirty="0" smtClean="0"/>
              <a:t> </a:t>
            </a:r>
          </a:p>
          <a:p>
            <a:pPr marL="180975" indent="-180975"/>
            <a:r>
              <a:rPr lang="de-DE" sz="1400" dirty="0" smtClean="0"/>
              <a:t>Machbarkeitsphantasien - „mehr hilft mehr“</a:t>
            </a:r>
          </a:p>
          <a:p>
            <a:pPr marL="180975" indent="-180975"/>
            <a:r>
              <a:rPr lang="de-DE" sz="1400" dirty="0" smtClean="0"/>
              <a:t>Planungsorientierung, lineares Denken </a:t>
            </a:r>
          </a:p>
          <a:p>
            <a:pPr marL="180975" indent="-180975"/>
            <a:r>
              <a:rPr lang="de-DE" sz="1400" dirty="0" smtClean="0"/>
              <a:t>Abhängig von politischen Rahmenbedingungen</a:t>
            </a:r>
            <a:endParaRPr lang="de-DE" sz="1400" dirty="0"/>
          </a:p>
          <a:p>
            <a:pPr marL="180975" indent="-180975"/>
            <a:r>
              <a:rPr lang="de-DE" sz="1400" dirty="0" smtClean="0"/>
              <a:t>Differenziertes Expertentum; Fachbereiche, Spezialisierung </a:t>
            </a:r>
          </a:p>
          <a:p>
            <a:pPr marL="581025" lvl="1" indent="-180975">
              <a:buNone/>
            </a:pPr>
            <a:r>
              <a:rPr lang="de-DE" sz="1400" dirty="0" smtClean="0">
                <a:sym typeface="Wingdings" pitchFamily="2" charset="2"/>
              </a:rPr>
              <a:t></a:t>
            </a:r>
            <a:r>
              <a:rPr lang="de-DE" sz="1400" dirty="0" smtClean="0"/>
              <a:t>Entfremdung vom Patienten /Klienten</a:t>
            </a:r>
          </a:p>
          <a:p>
            <a:pPr marL="581025" lvl="1" indent="-180975">
              <a:buNone/>
            </a:pPr>
            <a:r>
              <a:rPr lang="de-DE" sz="1400" dirty="0" smtClean="0">
                <a:sym typeface="Wingdings" pitchFamily="2" charset="2"/>
              </a:rPr>
              <a:t></a:t>
            </a:r>
            <a:r>
              <a:rPr lang="de-DE" sz="1400" dirty="0" smtClean="0"/>
              <a:t>Qualitätskontrolle; Standardisierung</a:t>
            </a:r>
          </a:p>
          <a:p>
            <a:pPr marL="180975" indent="-180975"/>
            <a:r>
              <a:rPr lang="de-DE" sz="1400" dirty="0" smtClean="0"/>
              <a:t>Gewinnorientierung /Fremdfinanzierung</a:t>
            </a:r>
            <a:endParaRPr lang="de-DE" sz="1400" dirty="0"/>
          </a:p>
          <a:p>
            <a:pPr marL="180975" indent="-180975"/>
            <a:r>
              <a:rPr lang="de-DE" sz="1400" dirty="0" smtClean="0"/>
              <a:t>Top-Down-Steuerung</a:t>
            </a:r>
            <a:endParaRPr lang="de-DE" sz="14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788024" y="1340768"/>
            <a:ext cx="3897759" cy="639762"/>
          </a:xfrm>
        </p:spPr>
        <p:txBody>
          <a:bodyPr anchor="t">
            <a:normAutofit/>
          </a:bodyPr>
          <a:lstStyle/>
          <a:p>
            <a:r>
              <a:rPr lang="de-DE" sz="2000" dirty="0" smtClean="0"/>
              <a:t>Alternative Zukunftsmodelle</a:t>
            </a:r>
            <a:endParaRPr lang="de-DE" sz="20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4860032" y="2060848"/>
            <a:ext cx="3897759" cy="3951288"/>
          </a:xfrm>
        </p:spPr>
        <p:txBody>
          <a:bodyPr>
            <a:normAutofit/>
          </a:bodyPr>
          <a:lstStyle/>
          <a:p>
            <a:pPr marL="180975" indent="-180975"/>
            <a:r>
              <a:rPr lang="de-DE" sz="1400" dirty="0" smtClean="0"/>
              <a:t>Kreative Entwicklungen durch Betroffene und Bürger/innen</a:t>
            </a:r>
          </a:p>
          <a:p>
            <a:pPr marL="180975" indent="-180975"/>
            <a:r>
              <a:rPr lang="de-DE" sz="1400" dirty="0" smtClean="0"/>
              <a:t>Kollektiver </a:t>
            </a:r>
            <a:r>
              <a:rPr lang="de-DE" sz="1400" dirty="0"/>
              <a:t>Umgang </a:t>
            </a:r>
            <a:r>
              <a:rPr lang="de-DE" sz="1400" dirty="0" smtClean="0"/>
              <a:t>mit Unsicherheiten</a:t>
            </a:r>
            <a:endParaRPr lang="de-DE" sz="1400" dirty="0"/>
          </a:p>
          <a:p>
            <a:pPr marL="180975" indent="-180975"/>
            <a:r>
              <a:rPr lang="de-DE" sz="1400" dirty="0" smtClean="0"/>
              <a:t>Orientierung an der Zivilgesellschaft (Bürgergesellschaft)</a:t>
            </a:r>
            <a:endParaRPr lang="de-DE" sz="1400" dirty="0"/>
          </a:p>
          <a:p>
            <a:pPr marL="180975" indent="-180975"/>
            <a:r>
              <a:rPr lang="de-DE" sz="1400" dirty="0" smtClean="0"/>
              <a:t>Aushandlungsprozesse </a:t>
            </a:r>
            <a:endParaRPr lang="de-DE" sz="1400" dirty="0"/>
          </a:p>
          <a:p>
            <a:pPr marL="180975" indent="-180975"/>
            <a:r>
              <a:rPr lang="de-DE" sz="1400" dirty="0" smtClean="0"/>
              <a:t>Kommunalisierung &amp; Quartiersbezug</a:t>
            </a:r>
            <a:endParaRPr lang="de-DE" sz="1400" dirty="0"/>
          </a:p>
          <a:p>
            <a:pPr marL="180975" indent="-180975"/>
            <a:r>
              <a:rPr lang="de-DE" sz="1400" dirty="0" smtClean="0"/>
              <a:t>Relationale </a:t>
            </a:r>
            <a:r>
              <a:rPr lang="de-DE" sz="1400" dirty="0"/>
              <a:t>Autonomie </a:t>
            </a:r>
            <a:r>
              <a:rPr lang="de-DE" sz="1400" dirty="0" smtClean="0"/>
              <a:t>und Würde</a:t>
            </a:r>
          </a:p>
          <a:p>
            <a:pPr marL="180975" indent="-180975"/>
            <a:r>
              <a:rPr lang="de-DE" sz="1400" dirty="0" smtClean="0"/>
              <a:t>Beziehungsgestaltung</a:t>
            </a:r>
            <a:endParaRPr lang="de-DE" sz="1800" dirty="0"/>
          </a:p>
          <a:p>
            <a:pPr>
              <a:buNone/>
            </a:pPr>
            <a:endParaRPr lang="de-DE" sz="1800" dirty="0" smtClean="0"/>
          </a:p>
          <a:p>
            <a:endParaRPr lang="de-DE" sz="1800" dirty="0"/>
          </a:p>
          <a:p>
            <a:endParaRPr lang="de-DE" sz="1800" dirty="0"/>
          </a:p>
        </p:txBody>
      </p:sp>
      <p:sp>
        <p:nvSpPr>
          <p:cNvPr id="10" name="Textfeld 9"/>
          <p:cNvSpPr txBox="1"/>
          <p:nvPr/>
        </p:nvSpPr>
        <p:spPr>
          <a:xfrm>
            <a:off x="327250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weben mit. Netzwerken – </a:t>
            </a:r>
            <a:r>
              <a:rPr lang="de-DE" sz="1200" b="1" dirty="0" smtClean="0"/>
              <a:t>Download 2</a:t>
            </a:r>
            <a:r>
              <a:rPr lang="de-DE" sz="1200" dirty="0" smtClean="0"/>
              <a:t>  </a:t>
            </a:r>
            <a:endParaRPr lang="de-DE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Sorge in Zeiten gesellschaftlicher Unsicherheit</a:t>
            </a:r>
            <a:endParaRPr lang="de-DE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26642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000" smtClean="0"/>
              <a:t>Herausforderungen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Menschen motivieren, begeistern, fördern, mitreißen…</a:t>
            </a:r>
          </a:p>
          <a:p>
            <a:pPr>
              <a:buFontTx/>
              <a:buChar char="-"/>
            </a:pPr>
            <a:r>
              <a:rPr lang="de-DE" sz="2000" dirty="0" smtClean="0"/>
              <a:t>Menschen stärken, unterstützen, moderieren</a:t>
            </a:r>
          </a:p>
          <a:p>
            <a:pPr>
              <a:buFontTx/>
              <a:buChar char="-"/>
            </a:pPr>
            <a:r>
              <a:rPr lang="de-DE" sz="2000" dirty="0" smtClean="0"/>
              <a:t>förderliche Rahmenbedingungen entwickeln</a:t>
            </a:r>
          </a:p>
          <a:p>
            <a:pPr>
              <a:buFontTx/>
              <a:buChar char="-"/>
            </a:pPr>
            <a:r>
              <a:rPr lang="de-DE" sz="2000" dirty="0" smtClean="0"/>
              <a:t>Ziele und Werte aushandeln</a:t>
            </a:r>
          </a:p>
          <a:p>
            <a:pPr>
              <a:buFontTx/>
              <a:buChar char="-"/>
            </a:pPr>
            <a:r>
              <a:rPr lang="de-DE" sz="2000" dirty="0" smtClean="0"/>
              <a:t>Vernetzung fördern</a:t>
            </a:r>
          </a:p>
          <a:p>
            <a:pPr>
              <a:buFontTx/>
              <a:buChar char="-"/>
            </a:pPr>
            <a:r>
              <a:rPr lang="de-DE" sz="2000" dirty="0" smtClean="0"/>
              <a:t>…</a:t>
            </a:r>
          </a:p>
          <a:p>
            <a:pPr>
              <a:buFontTx/>
              <a:buChar char="-"/>
            </a:pP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1886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7250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weben mit. Netzwerken – </a:t>
            </a:r>
            <a:r>
              <a:rPr lang="de-DE" sz="1200" b="1" dirty="0" smtClean="0"/>
              <a:t>Download 2</a:t>
            </a:r>
            <a:r>
              <a:rPr lang="de-DE" sz="1200" dirty="0" smtClean="0"/>
              <a:t>  </a:t>
            </a:r>
            <a:endParaRPr lang="de-DE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Bildschirmpräsentation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Wir weben mit. Netzwerken KIRCHENGEMEINDEN WIRKEN IM GEMEINWESEN </vt:lpstr>
      <vt:lpstr>Sorge in Zeiten gesellschaftlicher Unsicherheit</vt:lpstr>
      <vt:lpstr>Sorge in Zeiten gesellschaftlicher Unsicherheit</vt:lpstr>
      <vt:lpstr>Sorge in Zeiten gesellschaftlicher Unsicherheit</vt:lpstr>
      <vt:lpstr>Sorge in Zeiten gesellschaftlicher Unsicherheit</vt:lpstr>
      <vt:lpstr>Sorge in Zeiten gesellschaftlicher Unsicherheit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leben mit. Netzwerken Kirchengemeinden wirken im Gemeinwesen</dc:title>
  <dc:creator>jak</dc:creator>
  <cp:lastModifiedBy>Janzhoff, Hannelore</cp:lastModifiedBy>
  <cp:revision>29</cp:revision>
  <dcterms:created xsi:type="dcterms:W3CDTF">2016-04-13T13:13:38Z</dcterms:created>
  <dcterms:modified xsi:type="dcterms:W3CDTF">2016-11-17T07:26:21Z</dcterms:modified>
</cp:coreProperties>
</file>